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Nunito"/>
      <p:regular r:id="rId30"/>
      <p:bold r:id="rId31"/>
      <p:italic r:id="rId32"/>
      <p:boldItalic r:id="rId33"/>
    </p:embeddedFont>
    <p:embeddedFont>
      <p:font typeface="Maven Pro"/>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35" Type="http://schemas.openxmlformats.org/officeDocument/2006/relationships/font" Target="fonts/MavenPro-bold.fntdata"/><Relationship Id="rId12" Type="http://schemas.openxmlformats.org/officeDocument/2006/relationships/slide" Target="slides/slide7.xml"/><Relationship Id="rId34" Type="http://schemas.openxmlformats.org/officeDocument/2006/relationships/font" Target="fonts/MavenPro-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2835dc4bc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2835dc4bc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got the PCA of the speed data for 4 speed datas for each car for each race </a:t>
            </a:r>
            <a:r>
              <a:rPr lang="en"/>
              <a:t>since</a:t>
            </a:r>
            <a:r>
              <a:rPr lang="en"/>
              <a:t> we wanted to know if we can treat each speeds as the same attribute. The PCA plots are bahrain, saudi arabia and australia from left to right. The variance caught with each principal components were shown in the slide. We </a:t>
            </a:r>
            <a:r>
              <a:rPr lang="en"/>
              <a:t>plotted</a:t>
            </a:r>
            <a:r>
              <a:rPr lang="en"/>
              <a:t> the speed in Km/h for each sector and the longest </a:t>
            </a:r>
            <a:r>
              <a:rPr lang="en"/>
              <a:t>straight and performed the PCA. The PCA for each did not catch the variance well. However, since there is an outlier, the PCA must catch the variance a little bit better. There two car retired the race early in the race before they set a single speed data for the race.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2835dc4bc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2835dc4bc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took the </a:t>
            </a:r>
            <a:r>
              <a:rPr lang="en"/>
              <a:t>standard</a:t>
            </a:r>
            <a:r>
              <a:rPr lang="en"/>
              <a:t> deviation of </a:t>
            </a:r>
            <a:r>
              <a:rPr lang="en"/>
              <a:t>the</a:t>
            </a:r>
            <a:r>
              <a:rPr lang="en"/>
              <a:t> speed data to see if there is a huge difference in the speed among the cars. The data says that the deviation of the speed for bahrain and australia are pretty much the same, but since saudi arabia is more a high-speed circuit, the standard deviation is more large for this race.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2835dc4bc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2835dc4bc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calculated the correlation between each speed data and the race result to see if a speed from a particular sector contributing more on the result. Since the retired cars negatively affects the </a:t>
            </a:r>
            <a:r>
              <a:rPr lang="en"/>
              <a:t>correlation</a:t>
            </a:r>
            <a:r>
              <a:rPr lang="en"/>
              <a:t>, we removed the data of the retired cars here. However, we see lots of negative </a:t>
            </a:r>
            <a:r>
              <a:rPr lang="en"/>
              <a:t>correlation</a:t>
            </a:r>
            <a:r>
              <a:rPr lang="en"/>
              <a:t> between the speed and result. This is because the modern tracks have a lot corners and the time cars spending in corners is much longer than the time cars spending on the straight. Therefore, moderns formula cars have huge down force to gain the grips to make the cornering time faster. Usually this balance between the </a:t>
            </a:r>
            <a:r>
              <a:rPr lang="en"/>
              <a:t>cornering</a:t>
            </a:r>
            <a:r>
              <a:rPr lang="en"/>
              <a:t> time and the straight speed is a trade-off and straight speed is not always the dominating factor of the race pace. Therefore, here, we concluded that top speed on the straight is not a factor of their poor performance in the race.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2835dc4bc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2835dc4bc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none of the cars are allowed to change their setting after they started the qualifying session just before the race, we hypothesized that the </a:t>
            </a:r>
            <a:r>
              <a:rPr lang="en"/>
              <a:t>qualifying</a:t>
            </a:r>
            <a:r>
              <a:rPr lang="en"/>
              <a:t> session fastest time (which is the potential fastest time for a car) and the race pace is correlated. The </a:t>
            </a:r>
            <a:r>
              <a:rPr lang="en"/>
              <a:t>qualifying</a:t>
            </a:r>
            <a:r>
              <a:rPr lang="en"/>
              <a:t> session needs the fastest time for only once, whereas the race pace needs to be fast for long time. However, the plot shows a positive correlation and we could not find any significant result from the plot.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2835dc4bc9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2835dc4bc9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looking back to the first plot, for each race, the tyre changing time is different for each team. For each race, they have 3 different tyres with different grip levels and durability. Tyre strategy is often one of the most important keys in the race. When looking at the lap time plot, the tyre change time is not one </a:t>
            </a:r>
            <a:r>
              <a:rPr lang="en"/>
              <a:t>specific</a:t>
            </a:r>
            <a:r>
              <a:rPr lang="en"/>
              <a:t> lap in a race, meaning that some teams are on the different strategy. </a:t>
            </a:r>
            <a:r>
              <a:rPr lang="en"/>
              <a:t>t</a:t>
            </a:r>
            <a:r>
              <a:rPr lang="en"/>
              <a:t>herefore , we hypothesized that the tyre strategy should be key for the performance.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2835dc4bc9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2835dc4bc9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C1, C2, and C3 show the type tyres. C1 is the slowest with longest durability and C3 is the fastest with the shortest life. The car number 1, 11, 16 and 55 were dominating the race even car 1 and 11 retired just before the race ended. All these were on the same strategy. However, the mercedes team was on a different strategy. They are the only team that used C1, the slowest tyre.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2835dc4bc9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2835dc4bc9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saudi arabian race, car number 1, 11, 16, 55 and 63 followed the same strategy. However, 44 did not. As a matter of fact, these car finished the top 5th, but 44 finished in 10th with a different tyre strategy.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2835dc4bc9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2835dc4bc9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2835dc4bc9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2835dc4bc9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this race, car number 44 and 63 were on a different strategy for the stint 2. Their average lap times for stint 2 were 98.880 for 15 laps and 98.930 for 17 laps. Since the lengths of the stint were </a:t>
            </a:r>
            <a:r>
              <a:rPr lang="en"/>
              <a:t>similar</a:t>
            </a:r>
            <a:r>
              <a:rPr lang="en"/>
              <a:t> for all of them, 0.796 ~ 0.653 sec of delay for each lap stuck for this stint.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2835dc4bc9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2835dc4bc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a:t>
            </a:r>
            <a:r>
              <a:rPr lang="en"/>
              <a:t>saudi arabian</a:t>
            </a:r>
            <a:r>
              <a:rPr lang="en"/>
              <a:t> race, car </a:t>
            </a:r>
            <a:r>
              <a:rPr lang="en"/>
              <a:t>number</a:t>
            </a:r>
            <a:r>
              <a:rPr lang="en"/>
              <a:t> 44 took the different strategy. However, the his first stint average lap time is faster than the ones on the faster tyres. However, everyone else </a:t>
            </a:r>
            <a:r>
              <a:rPr lang="en"/>
              <a:t>changed</a:t>
            </a:r>
            <a:r>
              <a:rPr lang="en"/>
              <a:t> the tyre at </a:t>
            </a:r>
            <a:r>
              <a:rPr lang="en"/>
              <a:t>the</a:t>
            </a:r>
            <a:r>
              <a:rPr lang="en"/>
              <a:t> same time, which they deployed the safety car for there was an </a:t>
            </a:r>
            <a:r>
              <a:rPr lang="en"/>
              <a:t>accident</a:t>
            </a:r>
            <a:r>
              <a:rPr lang="en"/>
              <a:t> at lap 15. On the safety car laps, the cars have to go slower. </a:t>
            </a:r>
            <a:r>
              <a:rPr lang="en"/>
              <a:t>Therefore,</a:t>
            </a:r>
            <a:r>
              <a:rPr lang="en"/>
              <a:t> the lap time is slower and the drivers get benefit if they can pit it to </a:t>
            </a:r>
            <a:r>
              <a:rPr lang="en"/>
              <a:t>change</a:t>
            </a:r>
            <a:r>
              <a:rPr lang="en"/>
              <a:t> tyre for this time. However, car number 44 missed this time to </a:t>
            </a:r>
            <a:r>
              <a:rPr lang="en"/>
              <a:t>change</a:t>
            </a:r>
            <a:r>
              <a:rPr lang="en"/>
              <a:t> the tyre because the pit lane entry was closed for the safety reason. Therefore he lost time when he </a:t>
            </a:r>
            <a:r>
              <a:rPr lang="en"/>
              <a:t>changed</a:t>
            </a:r>
            <a:r>
              <a:rPr lang="en"/>
              <a:t> the tyre at lap 45.</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7afed4c8e_1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7afed4c8e_1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424242"/>
                </a:solidFill>
                <a:latin typeface="Nunito"/>
                <a:ea typeface="Nunito"/>
                <a:cs typeface="Nunito"/>
                <a:sym typeface="Nunito"/>
              </a:rPr>
              <a:t>Mercedes-AMG F1 team did a great job for the past 8 year from 2014 to 2021. No other team in the formula 1 history was even close to their level of dominance in the championship. However, so far (until the 3rd stage of the championship out of 23 races for the season), mercedes did not win any race, got the podium only once, got knocked out in the qualifying so early several times.</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Clr>
                <a:schemeClr val="dk1"/>
              </a:buClr>
              <a:buSzPts val="1100"/>
              <a:buFont typeface="Arial"/>
              <a:buNone/>
            </a:pPr>
            <a:r>
              <a:rPr lang="en" sz="1300">
                <a:solidFill>
                  <a:srgbClr val="424242"/>
                </a:solidFill>
                <a:latin typeface="Nunito"/>
                <a:ea typeface="Nunito"/>
                <a:cs typeface="Nunito"/>
                <a:sym typeface="Nunito"/>
              </a:rPr>
              <a:t>#go through our findings, showing our graphs and explaining them, describe what the colors represent</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Clr>
                <a:schemeClr val="dk1"/>
              </a:buClr>
              <a:buSzPts val="1100"/>
              <a:buFont typeface="Arial"/>
              <a:buNone/>
            </a:pPr>
            <a:r>
              <a:rPr lang="en" sz="1300">
                <a:solidFill>
                  <a:srgbClr val="424242"/>
                </a:solidFill>
                <a:latin typeface="Nunito"/>
                <a:ea typeface="Nunito"/>
                <a:cs typeface="Nunito"/>
                <a:sym typeface="Nunito"/>
              </a:rPr>
              <a:t>#end the data portion with the tire reveal</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1200"/>
              </a:spcAft>
              <a:buNone/>
            </a:pPr>
            <a:r>
              <a:rPr lang="en" sz="1300">
                <a:solidFill>
                  <a:srgbClr val="424242"/>
                </a:solidFill>
                <a:latin typeface="Nunito"/>
                <a:ea typeface="Nunito"/>
                <a:cs typeface="Nunito"/>
                <a:sym typeface="Nunito"/>
              </a:rPr>
              <a:t>#end with what we would do if we had more time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2835dc4bc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2835dc4bc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australian race, only the car number 44 was on the different tyre strategy than everyone else on the table. His first stint was on a slower tyre and second stint was on the fastest tyre. He was supposed to </a:t>
            </a:r>
            <a:r>
              <a:rPr lang="en"/>
              <a:t>drive</a:t>
            </a:r>
            <a:r>
              <a:rPr lang="en"/>
              <a:t> a lot more longer on the slower tyre, or the other cars on the faster tyre had to drive for shorter. However, their tyre </a:t>
            </a:r>
            <a:r>
              <a:rPr lang="en"/>
              <a:t>change</a:t>
            </a:r>
            <a:r>
              <a:rPr lang="en"/>
              <a:t> timings were not </a:t>
            </a:r>
            <a:r>
              <a:rPr lang="en"/>
              <a:t>significantly different. Looking at the second stint for car number 44, even though he was on the fastest tyre, he was the slowest of all. This might be because the tyre was gone for quicker than the other cars and he had to drive slower, or the race track was too hot to degrade his tyres a lot quicker and thus the cars on the slower tyre got benefited from being on the more durable tyre.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2835dc4bc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2835dc4bc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2835dc4bc9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2835dc4bc9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2835dc4bc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2835dc4bc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2835dc4b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2835dc4b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835dc4bc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835dc4bc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the values are based off the specific </a:t>
            </a:r>
            <a:r>
              <a:rPr lang="en"/>
              <a:t>hexadecimal</a:t>
            </a:r>
            <a:r>
              <a:rPr lang="en"/>
              <a:t> values, provided by the reddit link below</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7afed4c8e_1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7afed4c8e_1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2838102ef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2838102ef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#shows race events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2835dc4bc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2835dc4bc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2835dc4bc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2835dc4bc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 used the DBSCAN for the plot analysis because the number of clusters was hard to detect. The DBSCAN was done with eps = 3, min_samples = 5. The green and the yellow points are the two clusters and the purple points are the noise. There are only two mercedes cars in the green cluster with the good result, and everyone else is in the noise cluster with the bad result. This result might not be accurate in term of the speed and result correlation because at the end of the race, two red bull cars retired because of the engine trouble. Their mean speeds were very good and running in the top 3 for long time in the race, but they </a:t>
            </a:r>
            <a:r>
              <a:rPr lang="en">
                <a:solidFill>
                  <a:schemeClr val="dk1"/>
                </a:solidFill>
              </a:rPr>
              <a:t>resisted</a:t>
            </a:r>
            <a:r>
              <a:rPr lang="en">
                <a:solidFill>
                  <a:schemeClr val="dk1"/>
                </a:solidFill>
              </a:rPr>
              <a:t>. So the clustering data must have been different if they finished race, and the mercedes car performed more poorly </a:t>
            </a:r>
            <a:r>
              <a:rPr lang="en">
                <a:solidFill>
                  <a:schemeClr val="dk1"/>
                </a:solidFill>
              </a:rPr>
              <a:t>performed</a:t>
            </a:r>
            <a:r>
              <a:rPr lang="en">
                <a:solidFill>
                  <a:schemeClr val="dk1"/>
                </a:solidFill>
              </a:rPr>
              <a:t>.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835dc4bc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835dc4bc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 used the DBSCAN for the plot analysis because the number of clusters was hard to detect. The DBSCAN was done with eps = 3, min_samples = 5. We only see one cluster in this data in the middle, which contains 4 out of 8 mercedes powered cars. This time red bull power trains cars are performing good. However, we clearly see that mercedes cars did not do a great job.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835dc4bc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2835dc4bc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 used the DBSCAN for the plot analysis because the number of clusters was hard to detect. The DBSCAN was done with eps = 3, min_samples = 5. This time, there is only cluster same as the previous race. However, the mercedes powered cars are performing better than the last time. We see only 3 car in the cluster and the noise with worse result. The noise with better result contains 4 mercedes powered cars.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20.png"/><Relationship Id="rId5"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27.png"/><Relationship Id="rId6" Type="http://schemas.openxmlformats.org/officeDocument/2006/relationships/image" Target="../media/image25.png"/><Relationship Id="rId7" Type="http://schemas.openxmlformats.org/officeDocument/2006/relationships/image" Target="../media/image26.png"/><Relationship Id="rId8"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30.png"/><Relationship Id="rId4" Type="http://schemas.openxmlformats.org/officeDocument/2006/relationships/image" Target="../media/image29.png"/><Relationship Id="rId5" Type="http://schemas.openxmlformats.org/officeDocument/2006/relationships/image" Target="../media/image31.png"/><Relationship Id="rId6" Type="http://schemas.openxmlformats.org/officeDocument/2006/relationships/image" Target="../media/image32.png"/><Relationship Id="rId7" Type="http://schemas.openxmlformats.org/officeDocument/2006/relationships/image" Target="../media/image34.png"/><Relationship Id="rId8"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25.png"/><Relationship Id="rId10" Type="http://schemas.openxmlformats.org/officeDocument/2006/relationships/image" Target="../media/image41.png"/><Relationship Id="rId9" Type="http://schemas.openxmlformats.org/officeDocument/2006/relationships/image" Target="../media/image43.png"/><Relationship Id="rId5" Type="http://schemas.openxmlformats.org/officeDocument/2006/relationships/image" Target="../media/image35.png"/><Relationship Id="rId6" Type="http://schemas.openxmlformats.org/officeDocument/2006/relationships/image" Target="../media/image42.png"/><Relationship Id="rId7" Type="http://schemas.openxmlformats.org/officeDocument/2006/relationships/image" Target="../media/image40.png"/><Relationship Id="rId8" Type="http://schemas.openxmlformats.org/officeDocument/2006/relationships/image" Target="../media/image3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reddit.com/r/formula1/comments/lfpyfp/f1_2021_team_colors_hex_codes/" TargetMode="External"/><Relationship Id="rId4" Type="http://schemas.openxmlformats.org/officeDocument/2006/relationships/hyperlink" Target="https://theoehrly.github.io/Fast-F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575950" y="810950"/>
            <a:ext cx="76023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4380"/>
              <a:t>Project 4: Analysis of the 2022 Formula-1 season </a:t>
            </a:r>
            <a:endParaRPr sz="4380"/>
          </a:p>
        </p:txBody>
      </p:sp>
      <p:sp>
        <p:nvSpPr>
          <p:cNvPr id="278" name="Google Shape;278;p13"/>
          <p:cNvSpPr txBox="1"/>
          <p:nvPr>
            <p:ph idx="1" type="subTitle"/>
          </p:nvPr>
        </p:nvSpPr>
        <p:spPr>
          <a:xfrm>
            <a:off x="575950" y="3413525"/>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Gak Roppongi, and Steven Ohms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22"/>
          <p:cNvPicPr preferRelativeResize="0"/>
          <p:nvPr/>
        </p:nvPicPr>
        <p:blipFill>
          <a:blip r:embed="rId3">
            <a:alphaModFix/>
          </a:blip>
          <a:stretch>
            <a:fillRect/>
          </a:stretch>
        </p:blipFill>
        <p:spPr>
          <a:xfrm>
            <a:off x="0" y="1418814"/>
            <a:ext cx="3074525" cy="2305874"/>
          </a:xfrm>
          <a:prstGeom prst="rect">
            <a:avLst/>
          </a:prstGeom>
          <a:noFill/>
          <a:ln>
            <a:noFill/>
          </a:ln>
        </p:spPr>
      </p:pic>
      <p:pic>
        <p:nvPicPr>
          <p:cNvPr id="337" name="Google Shape;337;p22"/>
          <p:cNvPicPr preferRelativeResize="0"/>
          <p:nvPr/>
        </p:nvPicPr>
        <p:blipFill>
          <a:blip r:embed="rId4">
            <a:alphaModFix/>
          </a:blip>
          <a:stretch>
            <a:fillRect/>
          </a:stretch>
        </p:blipFill>
        <p:spPr>
          <a:xfrm>
            <a:off x="3034738" y="1418811"/>
            <a:ext cx="3074525" cy="2305867"/>
          </a:xfrm>
          <a:prstGeom prst="rect">
            <a:avLst/>
          </a:prstGeom>
          <a:noFill/>
          <a:ln>
            <a:noFill/>
          </a:ln>
        </p:spPr>
      </p:pic>
      <p:pic>
        <p:nvPicPr>
          <p:cNvPr id="338" name="Google Shape;338;p22"/>
          <p:cNvPicPr preferRelativeResize="0"/>
          <p:nvPr/>
        </p:nvPicPr>
        <p:blipFill>
          <a:blip r:embed="rId5">
            <a:alphaModFix/>
          </a:blip>
          <a:stretch>
            <a:fillRect/>
          </a:stretch>
        </p:blipFill>
        <p:spPr>
          <a:xfrm>
            <a:off x="6069475" y="1418813"/>
            <a:ext cx="3074525" cy="2305901"/>
          </a:xfrm>
          <a:prstGeom prst="rect">
            <a:avLst/>
          </a:prstGeom>
          <a:noFill/>
          <a:ln>
            <a:noFill/>
          </a:ln>
        </p:spPr>
      </p:pic>
      <p:sp>
        <p:nvSpPr>
          <p:cNvPr id="339" name="Google Shape;339;p22"/>
          <p:cNvSpPr txBox="1"/>
          <p:nvPr/>
        </p:nvSpPr>
        <p:spPr>
          <a:xfrm>
            <a:off x="64563" y="3927375"/>
            <a:ext cx="2945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t>BH: '0.65062', '0.25733', '0.05225', '0.03980'</a:t>
            </a:r>
            <a:endParaRPr>
              <a:latin typeface="Nunito"/>
              <a:ea typeface="Nunito"/>
              <a:cs typeface="Nunito"/>
              <a:sym typeface="Nunito"/>
            </a:endParaRPr>
          </a:p>
        </p:txBody>
      </p:sp>
      <p:sp>
        <p:nvSpPr>
          <p:cNvPr id="340" name="Google Shape;340;p22"/>
          <p:cNvSpPr txBox="1"/>
          <p:nvPr/>
        </p:nvSpPr>
        <p:spPr>
          <a:xfrm>
            <a:off x="3099288" y="3927375"/>
            <a:ext cx="2945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t>SA: '0.99862', '0.00080', '0.00047', '0.00011'</a:t>
            </a:r>
            <a:endParaRPr>
              <a:latin typeface="Nunito"/>
              <a:ea typeface="Nunito"/>
              <a:cs typeface="Nunito"/>
              <a:sym typeface="Nunito"/>
            </a:endParaRPr>
          </a:p>
        </p:txBody>
      </p:sp>
      <p:sp>
        <p:nvSpPr>
          <p:cNvPr id="341" name="Google Shape;341;p22"/>
          <p:cNvSpPr txBox="1"/>
          <p:nvPr/>
        </p:nvSpPr>
        <p:spPr>
          <a:xfrm>
            <a:off x="6134013" y="3927375"/>
            <a:ext cx="2945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t>AU: '0.63515', '0.26515', '0.06927', '0.03044'</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Standard deviation of the speed</a:t>
            </a:r>
            <a:endParaRPr/>
          </a:p>
        </p:txBody>
      </p:sp>
      <p:pic>
        <p:nvPicPr>
          <p:cNvPr id="347" name="Google Shape;347;p23"/>
          <p:cNvPicPr preferRelativeResize="0"/>
          <p:nvPr/>
        </p:nvPicPr>
        <p:blipFill rotWithShape="1">
          <a:blip r:embed="rId3">
            <a:alphaModFix/>
          </a:blip>
          <a:srcRect b="5464" l="0" r="0" t="6677"/>
          <a:stretch/>
        </p:blipFill>
        <p:spPr>
          <a:xfrm>
            <a:off x="1649375" y="1709775"/>
            <a:ext cx="5845250" cy="789450"/>
          </a:xfrm>
          <a:prstGeom prst="rect">
            <a:avLst/>
          </a:prstGeom>
          <a:noFill/>
          <a:ln>
            <a:noFill/>
          </a:ln>
        </p:spPr>
      </p:pic>
      <p:pic>
        <p:nvPicPr>
          <p:cNvPr id="348" name="Google Shape;348;p23"/>
          <p:cNvPicPr preferRelativeResize="0"/>
          <p:nvPr/>
        </p:nvPicPr>
        <p:blipFill rotWithShape="1">
          <a:blip r:embed="rId4">
            <a:alphaModFix/>
          </a:blip>
          <a:srcRect b="7795" l="0" r="0" t="6072"/>
          <a:stretch/>
        </p:blipFill>
        <p:spPr>
          <a:xfrm>
            <a:off x="1649375" y="2611126"/>
            <a:ext cx="5845249" cy="767324"/>
          </a:xfrm>
          <a:prstGeom prst="rect">
            <a:avLst/>
          </a:prstGeom>
          <a:noFill/>
          <a:ln>
            <a:noFill/>
          </a:ln>
        </p:spPr>
      </p:pic>
      <p:pic>
        <p:nvPicPr>
          <p:cNvPr id="349" name="Google Shape;349;p23"/>
          <p:cNvPicPr preferRelativeResize="0"/>
          <p:nvPr/>
        </p:nvPicPr>
        <p:blipFill>
          <a:blip r:embed="rId5">
            <a:alphaModFix/>
          </a:blip>
          <a:stretch>
            <a:fillRect/>
          </a:stretch>
        </p:blipFill>
        <p:spPr>
          <a:xfrm>
            <a:off x="1649375" y="3490356"/>
            <a:ext cx="5845249" cy="87814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Correlation b/w speed and result</a:t>
            </a:r>
            <a:endParaRPr/>
          </a:p>
        </p:txBody>
      </p:sp>
      <p:pic>
        <p:nvPicPr>
          <p:cNvPr id="355" name="Google Shape;355;p24"/>
          <p:cNvPicPr preferRelativeResize="0"/>
          <p:nvPr/>
        </p:nvPicPr>
        <p:blipFill>
          <a:blip r:embed="rId3">
            <a:alphaModFix/>
          </a:blip>
          <a:stretch>
            <a:fillRect/>
          </a:stretch>
        </p:blipFill>
        <p:spPr>
          <a:xfrm>
            <a:off x="1606388" y="1475150"/>
            <a:ext cx="6425324" cy="3434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Qualifying fastest time vs race pace</a:t>
            </a:r>
            <a:endParaRPr/>
          </a:p>
        </p:txBody>
      </p:sp>
      <p:pic>
        <p:nvPicPr>
          <p:cNvPr id="361" name="Google Shape;361;p25"/>
          <p:cNvPicPr preferRelativeResize="0"/>
          <p:nvPr/>
        </p:nvPicPr>
        <p:blipFill>
          <a:blip r:embed="rId3">
            <a:alphaModFix/>
          </a:blip>
          <a:stretch>
            <a:fillRect/>
          </a:stretch>
        </p:blipFill>
        <p:spPr>
          <a:xfrm>
            <a:off x="0" y="1680363"/>
            <a:ext cx="3221525" cy="2416150"/>
          </a:xfrm>
          <a:prstGeom prst="rect">
            <a:avLst/>
          </a:prstGeom>
          <a:noFill/>
          <a:ln>
            <a:noFill/>
          </a:ln>
        </p:spPr>
      </p:pic>
      <p:pic>
        <p:nvPicPr>
          <p:cNvPr id="362" name="Google Shape;362;p25"/>
          <p:cNvPicPr preferRelativeResize="0"/>
          <p:nvPr/>
        </p:nvPicPr>
        <p:blipFill>
          <a:blip r:embed="rId4">
            <a:alphaModFix/>
          </a:blip>
          <a:stretch>
            <a:fillRect/>
          </a:stretch>
        </p:blipFill>
        <p:spPr>
          <a:xfrm>
            <a:off x="2961238" y="1680363"/>
            <a:ext cx="3221525" cy="2416144"/>
          </a:xfrm>
          <a:prstGeom prst="rect">
            <a:avLst/>
          </a:prstGeom>
          <a:noFill/>
          <a:ln>
            <a:noFill/>
          </a:ln>
        </p:spPr>
      </p:pic>
      <p:pic>
        <p:nvPicPr>
          <p:cNvPr id="363" name="Google Shape;363;p25"/>
          <p:cNvPicPr preferRelativeResize="0"/>
          <p:nvPr/>
        </p:nvPicPr>
        <p:blipFill>
          <a:blip r:embed="rId5">
            <a:alphaModFix/>
          </a:blip>
          <a:stretch>
            <a:fillRect/>
          </a:stretch>
        </p:blipFill>
        <p:spPr>
          <a:xfrm>
            <a:off x="5922500" y="1680378"/>
            <a:ext cx="3221501" cy="2416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26"/>
          <p:cNvPicPr preferRelativeResize="0"/>
          <p:nvPr/>
        </p:nvPicPr>
        <p:blipFill>
          <a:blip r:embed="rId3">
            <a:alphaModFix/>
          </a:blip>
          <a:stretch>
            <a:fillRect/>
          </a:stretch>
        </p:blipFill>
        <p:spPr>
          <a:xfrm>
            <a:off x="2477425" y="0"/>
            <a:ext cx="4189143" cy="1675250"/>
          </a:xfrm>
          <a:prstGeom prst="rect">
            <a:avLst/>
          </a:prstGeom>
          <a:noFill/>
          <a:ln>
            <a:noFill/>
          </a:ln>
        </p:spPr>
      </p:pic>
      <p:pic>
        <p:nvPicPr>
          <p:cNvPr id="369" name="Google Shape;369;p26"/>
          <p:cNvPicPr preferRelativeResize="0"/>
          <p:nvPr/>
        </p:nvPicPr>
        <p:blipFill>
          <a:blip r:embed="rId4">
            <a:alphaModFix/>
          </a:blip>
          <a:stretch>
            <a:fillRect/>
          </a:stretch>
        </p:blipFill>
        <p:spPr>
          <a:xfrm>
            <a:off x="2477425" y="1734126"/>
            <a:ext cx="4189153" cy="1675250"/>
          </a:xfrm>
          <a:prstGeom prst="rect">
            <a:avLst/>
          </a:prstGeom>
          <a:noFill/>
          <a:ln>
            <a:noFill/>
          </a:ln>
        </p:spPr>
      </p:pic>
      <p:pic>
        <p:nvPicPr>
          <p:cNvPr id="370" name="Google Shape;370;p26"/>
          <p:cNvPicPr preferRelativeResize="0"/>
          <p:nvPr/>
        </p:nvPicPr>
        <p:blipFill>
          <a:blip r:embed="rId5">
            <a:alphaModFix/>
          </a:blip>
          <a:stretch>
            <a:fillRect/>
          </a:stretch>
        </p:blipFill>
        <p:spPr>
          <a:xfrm>
            <a:off x="2477438" y="3468249"/>
            <a:ext cx="4189112" cy="1675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pic>
        <p:nvPicPr>
          <p:cNvPr id="375" name="Google Shape;375;p27"/>
          <p:cNvPicPr preferRelativeResize="0"/>
          <p:nvPr/>
        </p:nvPicPr>
        <p:blipFill>
          <a:blip r:embed="rId3">
            <a:alphaModFix/>
          </a:blip>
          <a:stretch>
            <a:fillRect/>
          </a:stretch>
        </p:blipFill>
        <p:spPr>
          <a:xfrm>
            <a:off x="136963" y="600625"/>
            <a:ext cx="2956676" cy="1971100"/>
          </a:xfrm>
          <a:prstGeom prst="rect">
            <a:avLst/>
          </a:prstGeom>
          <a:noFill/>
          <a:ln>
            <a:noFill/>
          </a:ln>
        </p:spPr>
      </p:pic>
      <p:pic>
        <p:nvPicPr>
          <p:cNvPr id="376" name="Google Shape;376;p27"/>
          <p:cNvPicPr preferRelativeResize="0"/>
          <p:nvPr/>
        </p:nvPicPr>
        <p:blipFill>
          <a:blip r:embed="rId4">
            <a:alphaModFix/>
          </a:blip>
          <a:stretch>
            <a:fillRect/>
          </a:stretch>
        </p:blipFill>
        <p:spPr>
          <a:xfrm>
            <a:off x="136963" y="2571725"/>
            <a:ext cx="2956676" cy="1971132"/>
          </a:xfrm>
          <a:prstGeom prst="rect">
            <a:avLst/>
          </a:prstGeom>
          <a:noFill/>
          <a:ln>
            <a:noFill/>
          </a:ln>
        </p:spPr>
      </p:pic>
      <p:pic>
        <p:nvPicPr>
          <p:cNvPr id="377" name="Google Shape;377;p27"/>
          <p:cNvPicPr preferRelativeResize="0"/>
          <p:nvPr/>
        </p:nvPicPr>
        <p:blipFill>
          <a:blip r:embed="rId5">
            <a:alphaModFix/>
          </a:blip>
          <a:stretch>
            <a:fillRect/>
          </a:stretch>
        </p:blipFill>
        <p:spPr>
          <a:xfrm>
            <a:off x="3093637" y="600624"/>
            <a:ext cx="2956699" cy="1971125"/>
          </a:xfrm>
          <a:prstGeom prst="rect">
            <a:avLst/>
          </a:prstGeom>
          <a:noFill/>
          <a:ln>
            <a:noFill/>
          </a:ln>
        </p:spPr>
      </p:pic>
      <p:pic>
        <p:nvPicPr>
          <p:cNvPr id="378" name="Google Shape;378;p27"/>
          <p:cNvPicPr preferRelativeResize="0"/>
          <p:nvPr/>
        </p:nvPicPr>
        <p:blipFill>
          <a:blip r:embed="rId6">
            <a:alphaModFix/>
          </a:blip>
          <a:stretch>
            <a:fillRect/>
          </a:stretch>
        </p:blipFill>
        <p:spPr>
          <a:xfrm>
            <a:off x="3093638" y="2571713"/>
            <a:ext cx="2956699" cy="1971150"/>
          </a:xfrm>
          <a:prstGeom prst="rect">
            <a:avLst/>
          </a:prstGeom>
          <a:noFill/>
          <a:ln>
            <a:noFill/>
          </a:ln>
        </p:spPr>
      </p:pic>
      <p:pic>
        <p:nvPicPr>
          <p:cNvPr id="379" name="Google Shape;379;p27"/>
          <p:cNvPicPr preferRelativeResize="0"/>
          <p:nvPr/>
        </p:nvPicPr>
        <p:blipFill>
          <a:blip r:embed="rId7">
            <a:alphaModFix/>
          </a:blip>
          <a:stretch>
            <a:fillRect/>
          </a:stretch>
        </p:blipFill>
        <p:spPr>
          <a:xfrm>
            <a:off x="6050337" y="600624"/>
            <a:ext cx="2956699" cy="1971125"/>
          </a:xfrm>
          <a:prstGeom prst="rect">
            <a:avLst/>
          </a:prstGeom>
          <a:noFill/>
          <a:ln>
            <a:noFill/>
          </a:ln>
        </p:spPr>
      </p:pic>
      <p:pic>
        <p:nvPicPr>
          <p:cNvPr id="380" name="Google Shape;380;p27"/>
          <p:cNvPicPr preferRelativeResize="0"/>
          <p:nvPr/>
        </p:nvPicPr>
        <p:blipFill>
          <a:blip r:embed="rId8">
            <a:alphaModFix/>
          </a:blip>
          <a:stretch>
            <a:fillRect/>
          </a:stretch>
        </p:blipFill>
        <p:spPr>
          <a:xfrm>
            <a:off x="6081211" y="2582012"/>
            <a:ext cx="2925825" cy="1950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28"/>
          <p:cNvPicPr preferRelativeResize="0"/>
          <p:nvPr/>
        </p:nvPicPr>
        <p:blipFill>
          <a:blip r:embed="rId3">
            <a:alphaModFix/>
          </a:blip>
          <a:stretch>
            <a:fillRect/>
          </a:stretch>
        </p:blipFill>
        <p:spPr>
          <a:xfrm>
            <a:off x="129250" y="600621"/>
            <a:ext cx="2956676" cy="1971118"/>
          </a:xfrm>
          <a:prstGeom prst="rect">
            <a:avLst/>
          </a:prstGeom>
          <a:noFill/>
          <a:ln>
            <a:noFill/>
          </a:ln>
        </p:spPr>
      </p:pic>
      <p:pic>
        <p:nvPicPr>
          <p:cNvPr id="386" name="Google Shape;386;p28"/>
          <p:cNvPicPr preferRelativeResize="0"/>
          <p:nvPr/>
        </p:nvPicPr>
        <p:blipFill>
          <a:blip r:embed="rId4">
            <a:alphaModFix/>
          </a:blip>
          <a:stretch>
            <a:fillRect/>
          </a:stretch>
        </p:blipFill>
        <p:spPr>
          <a:xfrm>
            <a:off x="3085875" y="600600"/>
            <a:ext cx="2956732" cy="1971150"/>
          </a:xfrm>
          <a:prstGeom prst="rect">
            <a:avLst/>
          </a:prstGeom>
          <a:noFill/>
          <a:ln>
            <a:noFill/>
          </a:ln>
        </p:spPr>
      </p:pic>
      <p:pic>
        <p:nvPicPr>
          <p:cNvPr id="387" name="Google Shape;387;p28"/>
          <p:cNvPicPr preferRelativeResize="0"/>
          <p:nvPr/>
        </p:nvPicPr>
        <p:blipFill>
          <a:blip r:embed="rId5">
            <a:alphaModFix/>
          </a:blip>
          <a:stretch>
            <a:fillRect/>
          </a:stretch>
        </p:blipFill>
        <p:spPr>
          <a:xfrm>
            <a:off x="6058025" y="600613"/>
            <a:ext cx="2956718" cy="1971150"/>
          </a:xfrm>
          <a:prstGeom prst="rect">
            <a:avLst/>
          </a:prstGeom>
          <a:noFill/>
          <a:ln>
            <a:noFill/>
          </a:ln>
        </p:spPr>
      </p:pic>
      <p:pic>
        <p:nvPicPr>
          <p:cNvPr id="388" name="Google Shape;388;p28"/>
          <p:cNvPicPr preferRelativeResize="0"/>
          <p:nvPr/>
        </p:nvPicPr>
        <p:blipFill>
          <a:blip r:embed="rId6">
            <a:alphaModFix/>
          </a:blip>
          <a:stretch>
            <a:fillRect/>
          </a:stretch>
        </p:blipFill>
        <p:spPr>
          <a:xfrm>
            <a:off x="129250" y="2571771"/>
            <a:ext cx="2956676" cy="1971118"/>
          </a:xfrm>
          <a:prstGeom prst="rect">
            <a:avLst/>
          </a:prstGeom>
          <a:noFill/>
          <a:ln>
            <a:noFill/>
          </a:ln>
        </p:spPr>
      </p:pic>
      <p:pic>
        <p:nvPicPr>
          <p:cNvPr id="389" name="Google Shape;389;p28"/>
          <p:cNvPicPr preferRelativeResize="0"/>
          <p:nvPr/>
        </p:nvPicPr>
        <p:blipFill>
          <a:blip r:embed="rId7">
            <a:alphaModFix/>
          </a:blip>
          <a:stretch>
            <a:fillRect/>
          </a:stretch>
        </p:blipFill>
        <p:spPr>
          <a:xfrm>
            <a:off x="3093650" y="2571763"/>
            <a:ext cx="2956688" cy="1971125"/>
          </a:xfrm>
          <a:prstGeom prst="rect">
            <a:avLst/>
          </a:prstGeom>
          <a:noFill/>
          <a:ln>
            <a:noFill/>
          </a:ln>
        </p:spPr>
      </p:pic>
      <p:pic>
        <p:nvPicPr>
          <p:cNvPr id="390" name="Google Shape;390;p28"/>
          <p:cNvPicPr preferRelativeResize="0"/>
          <p:nvPr/>
        </p:nvPicPr>
        <p:blipFill>
          <a:blip r:embed="rId8">
            <a:alphaModFix/>
          </a:blip>
          <a:stretch>
            <a:fillRect/>
          </a:stretch>
        </p:blipFill>
        <p:spPr>
          <a:xfrm>
            <a:off x="6058075" y="2571762"/>
            <a:ext cx="2956676" cy="197111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29"/>
          <p:cNvPicPr preferRelativeResize="0"/>
          <p:nvPr/>
        </p:nvPicPr>
        <p:blipFill>
          <a:blip r:embed="rId3">
            <a:alphaModFix/>
          </a:blip>
          <a:stretch>
            <a:fillRect/>
          </a:stretch>
        </p:blipFill>
        <p:spPr>
          <a:xfrm>
            <a:off x="136963" y="2571725"/>
            <a:ext cx="2956676" cy="1971132"/>
          </a:xfrm>
          <a:prstGeom prst="rect">
            <a:avLst/>
          </a:prstGeom>
          <a:noFill/>
          <a:ln>
            <a:noFill/>
          </a:ln>
        </p:spPr>
      </p:pic>
      <p:pic>
        <p:nvPicPr>
          <p:cNvPr id="396" name="Google Shape;396;p29"/>
          <p:cNvPicPr preferRelativeResize="0"/>
          <p:nvPr/>
        </p:nvPicPr>
        <p:blipFill>
          <a:blip r:embed="rId4">
            <a:alphaModFix/>
          </a:blip>
          <a:stretch>
            <a:fillRect/>
          </a:stretch>
        </p:blipFill>
        <p:spPr>
          <a:xfrm>
            <a:off x="3093638" y="2571713"/>
            <a:ext cx="2956699" cy="1971150"/>
          </a:xfrm>
          <a:prstGeom prst="rect">
            <a:avLst/>
          </a:prstGeom>
          <a:noFill/>
          <a:ln>
            <a:noFill/>
          </a:ln>
        </p:spPr>
      </p:pic>
      <p:pic>
        <p:nvPicPr>
          <p:cNvPr id="397" name="Google Shape;397;p29"/>
          <p:cNvPicPr preferRelativeResize="0"/>
          <p:nvPr/>
        </p:nvPicPr>
        <p:blipFill>
          <a:blip r:embed="rId5">
            <a:alphaModFix/>
          </a:blip>
          <a:stretch>
            <a:fillRect/>
          </a:stretch>
        </p:blipFill>
        <p:spPr>
          <a:xfrm>
            <a:off x="136975" y="544683"/>
            <a:ext cx="2956676" cy="1971118"/>
          </a:xfrm>
          <a:prstGeom prst="rect">
            <a:avLst/>
          </a:prstGeom>
          <a:noFill/>
          <a:ln>
            <a:noFill/>
          </a:ln>
        </p:spPr>
      </p:pic>
      <p:pic>
        <p:nvPicPr>
          <p:cNvPr id="398" name="Google Shape;398;p29"/>
          <p:cNvPicPr preferRelativeResize="0"/>
          <p:nvPr/>
        </p:nvPicPr>
        <p:blipFill>
          <a:blip r:embed="rId6">
            <a:alphaModFix/>
          </a:blip>
          <a:stretch>
            <a:fillRect/>
          </a:stretch>
        </p:blipFill>
        <p:spPr>
          <a:xfrm>
            <a:off x="3109075" y="525050"/>
            <a:ext cx="2956676" cy="1971125"/>
          </a:xfrm>
          <a:prstGeom prst="rect">
            <a:avLst/>
          </a:prstGeom>
          <a:noFill/>
          <a:ln>
            <a:noFill/>
          </a:ln>
        </p:spPr>
      </p:pic>
      <p:pic>
        <p:nvPicPr>
          <p:cNvPr id="399" name="Google Shape;399;p29"/>
          <p:cNvPicPr preferRelativeResize="0"/>
          <p:nvPr/>
        </p:nvPicPr>
        <p:blipFill>
          <a:blip r:embed="rId7">
            <a:alphaModFix/>
          </a:blip>
          <a:stretch>
            <a:fillRect/>
          </a:stretch>
        </p:blipFill>
        <p:spPr>
          <a:xfrm>
            <a:off x="6105675" y="518075"/>
            <a:ext cx="2956676" cy="1971125"/>
          </a:xfrm>
          <a:prstGeom prst="rect">
            <a:avLst/>
          </a:prstGeom>
          <a:noFill/>
          <a:ln>
            <a:noFill/>
          </a:ln>
        </p:spPr>
      </p:pic>
      <p:pic>
        <p:nvPicPr>
          <p:cNvPr id="400" name="Google Shape;400;p29"/>
          <p:cNvPicPr preferRelativeResize="0"/>
          <p:nvPr/>
        </p:nvPicPr>
        <p:blipFill>
          <a:blip r:embed="rId8">
            <a:alphaModFix/>
          </a:blip>
          <a:stretch>
            <a:fillRect/>
          </a:stretch>
        </p:blipFill>
        <p:spPr>
          <a:xfrm>
            <a:off x="136975" y="2571713"/>
            <a:ext cx="2956676" cy="1971125"/>
          </a:xfrm>
          <a:prstGeom prst="rect">
            <a:avLst/>
          </a:prstGeom>
          <a:noFill/>
          <a:ln>
            <a:noFill/>
          </a:ln>
        </p:spPr>
      </p:pic>
      <p:pic>
        <p:nvPicPr>
          <p:cNvPr id="401" name="Google Shape;401;p29"/>
          <p:cNvPicPr preferRelativeResize="0"/>
          <p:nvPr/>
        </p:nvPicPr>
        <p:blipFill>
          <a:blip r:embed="rId9">
            <a:alphaModFix/>
          </a:blip>
          <a:stretch>
            <a:fillRect/>
          </a:stretch>
        </p:blipFill>
        <p:spPr>
          <a:xfrm>
            <a:off x="3069175" y="2545113"/>
            <a:ext cx="3036476" cy="2024318"/>
          </a:xfrm>
          <a:prstGeom prst="rect">
            <a:avLst/>
          </a:prstGeom>
          <a:noFill/>
          <a:ln>
            <a:noFill/>
          </a:ln>
        </p:spPr>
      </p:pic>
      <p:pic>
        <p:nvPicPr>
          <p:cNvPr id="402" name="Google Shape;402;p29"/>
          <p:cNvPicPr preferRelativeResize="0"/>
          <p:nvPr/>
        </p:nvPicPr>
        <p:blipFill>
          <a:blip r:embed="rId10">
            <a:alphaModFix/>
          </a:blip>
          <a:stretch>
            <a:fillRect/>
          </a:stretch>
        </p:blipFill>
        <p:spPr>
          <a:xfrm>
            <a:off x="6034925" y="2571725"/>
            <a:ext cx="3036439" cy="2024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stint time for bahrain</a:t>
            </a:r>
            <a:endParaRPr/>
          </a:p>
        </p:txBody>
      </p:sp>
      <p:pic>
        <p:nvPicPr>
          <p:cNvPr id="408" name="Google Shape;408;p30"/>
          <p:cNvPicPr preferRelativeResize="0"/>
          <p:nvPr/>
        </p:nvPicPr>
        <p:blipFill>
          <a:blip r:embed="rId3">
            <a:alphaModFix/>
          </a:blip>
          <a:stretch>
            <a:fillRect/>
          </a:stretch>
        </p:blipFill>
        <p:spPr>
          <a:xfrm>
            <a:off x="152400" y="1750275"/>
            <a:ext cx="8780697" cy="3240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stint time for saudi arabian</a:t>
            </a:r>
            <a:endParaRPr/>
          </a:p>
        </p:txBody>
      </p:sp>
      <p:pic>
        <p:nvPicPr>
          <p:cNvPr id="414" name="Google Shape;414;p31"/>
          <p:cNvPicPr preferRelativeResize="0"/>
          <p:nvPr/>
        </p:nvPicPr>
        <p:blipFill>
          <a:blip r:embed="rId3">
            <a:alphaModFix/>
          </a:blip>
          <a:stretch>
            <a:fillRect/>
          </a:stretch>
        </p:blipFill>
        <p:spPr>
          <a:xfrm>
            <a:off x="152400" y="1750275"/>
            <a:ext cx="8839199" cy="32218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Mercedes F1 team has been </a:t>
            </a:r>
            <a:r>
              <a:rPr lang="en"/>
              <a:t>dominant</a:t>
            </a:r>
            <a:r>
              <a:rPr lang="en"/>
              <a:t> for the past 8 years. But after </a:t>
            </a:r>
            <a:r>
              <a:rPr lang="en"/>
              <a:t>the</a:t>
            </a:r>
            <a:r>
              <a:rPr lang="en"/>
              <a:t> regulation changed in 2022, they did not do a good job. To analyze what is wrong with this team, we took the data from theOehnrly / fastf1.</a:t>
            </a:r>
            <a:endParaRPr/>
          </a:p>
          <a:p>
            <a:pPr indent="-311150" lvl="0" marL="457200" rtl="0" algn="l">
              <a:spcBef>
                <a:spcPts val="0"/>
              </a:spcBef>
              <a:spcAft>
                <a:spcPts val="0"/>
              </a:spcAft>
              <a:buSzPts val="1300"/>
              <a:buChar char="●"/>
            </a:pPr>
            <a:r>
              <a:rPr lang="en"/>
              <a:t>According to some of the formula 1 analyst, the result of race is not only </a:t>
            </a:r>
            <a:r>
              <a:rPr lang="en"/>
              <a:t>because</a:t>
            </a:r>
            <a:r>
              <a:rPr lang="en"/>
              <a:t> of the team power, but the result is somehow correlated with the engine supplier. Therefore, we hypothesized that the top speed is what is making the biggest difference in the result for this season. </a:t>
            </a:r>
            <a:endParaRPr/>
          </a:p>
          <a:p>
            <a:pPr indent="-317500" lvl="0" marL="457200" rtl="0" algn="l">
              <a:spcBef>
                <a:spcPts val="0"/>
              </a:spcBef>
              <a:spcAft>
                <a:spcPts val="0"/>
              </a:spcAft>
              <a:buClr>
                <a:srgbClr val="424242"/>
              </a:buClr>
              <a:buSzPts val="1400"/>
              <a:buChar char="●"/>
            </a:pPr>
            <a:r>
              <a:rPr lang="en">
                <a:solidFill>
                  <a:srgbClr val="424242"/>
                </a:solidFill>
              </a:rPr>
              <a:t>So the problem that we are trying to solve is exactly why the Mercedes team is performing poorly, and what factors are important to performing well.</a:t>
            </a:r>
            <a:endParaRPr sz="1400">
              <a:solidFill>
                <a:srgbClr val="424242"/>
              </a:solidFill>
            </a:endParaRPr>
          </a:p>
          <a:p>
            <a:pPr indent="-311150" lvl="0" marL="457200" rtl="0" algn="l">
              <a:spcBef>
                <a:spcPts val="0"/>
              </a:spcBef>
              <a:spcAft>
                <a:spcPts val="0"/>
              </a:spcAft>
              <a:buSzPts val="1300"/>
              <a:buChar char="●"/>
            </a:pPr>
            <a:r>
              <a:rPr lang="en"/>
              <a:t>We used DBSCAN, PCA, data visualization, and statistical analysis. We also filled the missing values via mean filling.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stint time for australian</a:t>
            </a:r>
            <a:endParaRPr/>
          </a:p>
        </p:txBody>
      </p:sp>
      <p:pic>
        <p:nvPicPr>
          <p:cNvPr id="420" name="Google Shape;420;p32"/>
          <p:cNvPicPr preferRelativeResize="0"/>
          <p:nvPr/>
        </p:nvPicPr>
        <p:blipFill>
          <a:blip r:embed="rId3">
            <a:alphaModFix/>
          </a:blip>
          <a:stretch>
            <a:fillRect/>
          </a:stretch>
        </p:blipFill>
        <p:spPr>
          <a:xfrm>
            <a:off x="432400" y="1761450"/>
            <a:ext cx="8279193" cy="3240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a:t>
            </a:r>
            <a:endParaRPr/>
          </a:p>
        </p:txBody>
      </p:sp>
      <p:sp>
        <p:nvSpPr>
          <p:cNvPr id="426" name="Google Shape;426;p33"/>
          <p:cNvSpPr txBox="1"/>
          <p:nvPr>
            <p:ph idx="1" type="body"/>
          </p:nvPr>
        </p:nvSpPr>
        <p:spPr>
          <a:xfrm>
            <a:off x="1303800" y="1305400"/>
            <a:ext cx="7030500" cy="3369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speed on the track was not a huge different among the top 6 cars that compared in </a:t>
            </a:r>
            <a:r>
              <a:rPr lang="en"/>
              <a:t>the</a:t>
            </a:r>
            <a:r>
              <a:rPr lang="en"/>
              <a:t> last part. In the first two races, mercedes team did not perform well in their top speed, but they caught up with the other teams in the third race. </a:t>
            </a:r>
            <a:endParaRPr/>
          </a:p>
          <a:p>
            <a:pPr indent="-311150" lvl="0" marL="457200" rtl="0" algn="l">
              <a:spcBef>
                <a:spcPts val="0"/>
              </a:spcBef>
              <a:spcAft>
                <a:spcPts val="0"/>
              </a:spcAft>
              <a:buSzPts val="1300"/>
              <a:buChar char="●"/>
            </a:pPr>
            <a:r>
              <a:rPr lang="en"/>
              <a:t>The qualifying session fastest time and the race pace did not show a significant difference. Sometimes, these are trade-off and the fastest cars on the </a:t>
            </a:r>
            <a:r>
              <a:rPr lang="en"/>
              <a:t>qualifying</a:t>
            </a:r>
            <a:r>
              <a:rPr lang="en"/>
              <a:t> session can go slower in the race. However, we confirmed the strong correlation </a:t>
            </a:r>
            <a:r>
              <a:rPr lang="en"/>
              <a:t>between</a:t>
            </a:r>
            <a:r>
              <a:rPr lang="en"/>
              <a:t> the qualifying result and the race pace for all races. </a:t>
            </a:r>
            <a:endParaRPr/>
          </a:p>
          <a:p>
            <a:pPr indent="-311150" lvl="0" marL="457200" rtl="0" algn="l">
              <a:spcBef>
                <a:spcPts val="0"/>
              </a:spcBef>
              <a:spcAft>
                <a:spcPts val="0"/>
              </a:spcAft>
              <a:buSzPts val="1300"/>
              <a:buChar char="●"/>
            </a:pPr>
            <a:r>
              <a:rPr lang="en"/>
              <a:t>Lastly, we focused on the tyre strategy for the top 6 cars. Mercedes team tended to have a </a:t>
            </a:r>
            <a:r>
              <a:rPr lang="en"/>
              <a:t>different</a:t>
            </a:r>
            <a:r>
              <a:rPr lang="en"/>
              <a:t> </a:t>
            </a:r>
            <a:r>
              <a:rPr lang="en"/>
              <a:t>strategy</a:t>
            </a:r>
            <a:r>
              <a:rPr lang="en"/>
              <a:t> than the other two teams. And when they took the </a:t>
            </a:r>
            <a:r>
              <a:rPr lang="en"/>
              <a:t>different</a:t>
            </a:r>
            <a:r>
              <a:rPr lang="en"/>
              <a:t> strategy, they </a:t>
            </a:r>
            <a:r>
              <a:rPr lang="en"/>
              <a:t>perform</a:t>
            </a:r>
            <a:r>
              <a:rPr lang="en"/>
              <a:t> poorly. Moreover, car number 63 was on the same strategy as the others on the saudi arabian and australian race, and he finished in top 5 for both. However, the car number 44, who drives the same car as 63, was on the different strategy than the car number 63 on saudi arabian and australian race. He did not finish in a good position for these two races as well.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r>
              <a:rPr lang="en"/>
              <a:t> </a:t>
            </a:r>
            <a:endParaRPr/>
          </a:p>
        </p:txBody>
      </p:sp>
      <p:sp>
        <p:nvSpPr>
          <p:cNvPr id="432" name="Google Shape;432;p3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Hereby, we concluded that speed nor the qualifying </a:t>
            </a:r>
            <a:r>
              <a:rPr lang="en" sz="1800"/>
              <a:t>session</a:t>
            </a:r>
            <a:r>
              <a:rPr lang="en" sz="1800"/>
              <a:t> pace were not </a:t>
            </a:r>
            <a:r>
              <a:rPr lang="en" sz="1800"/>
              <a:t>different</a:t>
            </a:r>
            <a:r>
              <a:rPr lang="en" sz="1800"/>
              <a:t> for mercedes team and it did not affect the race result significantly. We concluded that it was the tyre strategy that made a huge impact on their race result. This is especially clear when compare the </a:t>
            </a:r>
            <a:r>
              <a:rPr lang="en" sz="1800"/>
              <a:t>average</a:t>
            </a:r>
            <a:r>
              <a:rPr lang="en" sz="1800"/>
              <a:t> lap time analysis for each stint of the australian race.</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 would do if we had more time</a:t>
            </a:r>
            <a:endParaRPr/>
          </a:p>
        </p:txBody>
      </p:sp>
      <p:sp>
        <p:nvSpPr>
          <p:cNvPr id="438" name="Google Shape;438;p3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First we would compare the 2022 formula 1 data to previous years.</a:t>
            </a:r>
            <a:endParaRPr/>
          </a:p>
          <a:p>
            <a:pPr indent="-311150" lvl="0" marL="457200" rtl="0" algn="l">
              <a:spcBef>
                <a:spcPts val="0"/>
              </a:spcBef>
              <a:spcAft>
                <a:spcPts val="0"/>
              </a:spcAft>
              <a:buSzPts val="1300"/>
              <a:buChar char="●"/>
            </a:pPr>
            <a:r>
              <a:rPr lang="en"/>
              <a:t>Next if we had more time we could dive into more specific data, like how fast/slow each turn is taken and seeing if there are certain turns that give a harder time than others, or data on the car specific aerodynamics and if that has any major impact on speed and handling. Another data point we would try to create is to </a:t>
            </a:r>
            <a:r>
              <a:rPr lang="en"/>
              <a:t>create</a:t>
            </a:r>
            <a:r>
              <a:rPr lang="en"/>
              <a:t> graphs on rpm and horsepower and compare it to other factors.</a:t>
            </a:r>
            <a:endParaRPr/>
          </a:p>
          <a:p>
            <a:pPr indent="-311150" lvl="0" marL="457200" rtl="0" algn="l">
              <a:spcBef>
                <a:spcPts val="0"/>
              </a:spcBef>
              <a:spcAft>
                <a:spcPts val="0"/>
              </a:spcAft>
              <a:buSzPts val="1300"/>
              <a:buChar char="●"/>
            </a:pPr>
            <a:r>
              <a:rPr lang="en"/>
              <a:t>Another technique we would </a:t>
            </a:r>
            <a:r>
              <a:rPr lang="en"/>
              <a:t>implement</a:t>
            </a:r>
            <a:r>
              <a:rPr lang="en"/>
              <a:t> is a line of best fit to better </a:t>
            </a:r>
            <a:r>
              <a:rPr lang="en"/>
              <a:t>interpret</a:t>
            </a:r>
            <a:r>
              <a:rPr lang="en"/>
              <a:t> the data.</a:t>
            </a:r>
            <a:endParaRPr/>
          </a:p>
          <a:p>
            <a:pPr indent="-311150" lvl="0" marL="457200" rtl="0" algn="l">
              <a:spcBef>
                <a:spcPts val="0"/>
              </a:spcBef>
              <a:spcAft>
                <a:spcPts val="0"/>
              </a:spcAft>
              <a:buSzPts val="1300"/>
              <a:buChar char="●"/>
            </a:pPr>
            <a:r>
              <a:rPr lang="en"/>
              <a:t>Finally we would wait until the end of the current season to </a:t>
            </a:r>
            <a:r>
              <a:rPr lang="en"/>
              <a:t>implement</a:t>
            </a:r>
            <a:r>
              <a:rPr lang="en"/>
              <a:t> data analysis on the final races.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Works cited</a:t>
            </a:r>
            <a:endParaRPr/>
          </a:p>
        </p:txBody>
      </p:sp>
      <p:sp>
        <p:nvSpPr>
          <p:cNvPr id="444" name="Google Shape;444;p3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https://www.reddit.com/r/formula1/comments/lfpyfp/f1_2021_team_colors_hex_codes/</a:t>
            </a:r>
            <a:endParaRPr/>
          </a:p>
          <a:p>
            <a:pPr indent="0" lvl="0" marL="0" rtl="0" algn="l">
              <a:spcBef>
                <a:spcPts val="1200"/>
              </a:spcBef>
              <a:spcAft>
                <a:spcPts val="0"/>
              </a:spcAft>
              <a:buNone/>
            </a:pPr>
            <a:r>
              <a:rPr lang="en" sz="1100" u="sng">
                <a:solidFill>
                  <a:srgbClr val="1155CC"/>
                </a:solidFill>
                <a:latin typeface="Arial"/>
                <a:ea typeface="Arial"/>
                <a:cs typeface="Arial"/>
                <a:sym typeface="Arial"/>
                <a:hlinkClick r:id="rId4">
                  <a:extLst>
                    <a:ext uri="{A12FA001-AC4F-418D-AE19-62706E023703}">
                      <ahyp:hlinkClr val="tx"/>
                    </a:ext>
                  </a:extLst>
                </a:hlinkClick>
              </a:rPr>
              <a:t>https://theoehrly.github.io/Fast-F1/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Legend</a:t>
            </a:r>
            <a:endParaRPr/>
          </a:p>
        </p:txBody>
      </p:sp>
      <p:sp>
        <p:nvSpPr>
          <p:cNvPr id="290" name="Google Shape;290;p15"/>
          <p:cNvSpPr txBox="1"/>
          <p:nvPr>
            <p:ph idx="1" type="body"/>
          </p:nvPr>
        </p:nvSpPr>
        <p:spPr>
          <a:xfrm>
            <a:off x="1303800" y="1990050"/>
            <a:ext cx="7030500" cy="28698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Each color represents a different team or engine</a:t>
            </a:r>
            <a:endParaRPr/>
          </a:p>
          <a:p>
            <a:pPr indent="-311150" lvl="0" marL="457200" rtl="0" algn="l">
              <a:spcBef>
                <a:spcPts val="0"/>
              </a:spcBef>
              <a:spcAft>
                <a:spcPts val="0"/>
              </a:spcAft>
              <a:buSzPts val="1300"/>
              <a:buChar char="●"/>
            </a:pPr>
            <a:r>
              <a:rPr lang="en"/>
              <a:t>PU stands for power unit, and represents different engines used</a:t>
            </a:r>
            <a:endParaRPr/>
          </a:p>
          <a:p>
            <a:pPr indent="-311150" lvl="0" marL="457200" rtl="0" algn="l">
              <a:spcBef>
                <a:spcPts val="0"/>
              </a:spcBef>
              <a:spcAft>
                <a:spcPts val="0"/>
              </a:spcAft>
              <a:buSzPts val="1300"/>
              <a:buChar char="●"/>
            </a:pPr>
            <a:r>
              <a:rPr lang="en"/>
              <a:t>Each color represents the primary color associated with each team</a:t>
            </a:r>
            <a:endParaRPr/>
          </a:p>
          <a:p>
            <a:pPr indent="-311150" lvl="0" marL="457200" rtl="0" algn="l">
              <a:spcBef>
                <a:spcPts val="0"/>
              </a:spcBef>
              <a:spcAft>
                <a:spcPts val="0"/>
              </a:spcAft>
              <a:buSzPts val="1300"/>
              <a:buChar char="●"/>
            </a:pPr>
            <a:r>
              <a:rPr lang="en"/>
              <a:t>Mercedes: —-----------</a:t>
            </a:r>
            <a:r>
              <a:rPr lang="en">
                <a:solidFill>
                  <a:srgbClr val="00D2BE"/>
                </a:solidFill>
              </a:rPr>
              <a:t>Teal/green</a:t>
            </a:r>
            <a:endParaRPr>
              <a:solidFill>
                <a:srgbClr val="DC0000"/>
              </a:solidFill>
            </a:endParaRPr>
          </a:p>
          <a:p>
            <a:pPr indent="-311150" lvl="0" marL="457200" rtl="0" algn="l">
              <a:spcBef>
                <a:spcPts val="0"/>
              </a:spcBef>
              <a:spcAft>
                <a:spcPts val="0"/>
              </a:spcAft>
              <a:buSzPts val="1300"/>
              <a:buChar char="●"/>
            </a:pPr>
            <a:r>
              <a:rPr lang="en"/>
              <a:t>Ferrari: —--------------</a:t>
            </a:r>
            <a:r>
              <a:rPr lang="en">
                <a:solidFill>
                  <a:srgbClr val="DC0000"/>
                </a:solidFill>
              </a:rPr>
              <a:t>Red</a:t>
            </a:r>
            <a:endParaRPr>
              <a:solidFill>
                <a:srgbClr val="DC0000"/>
              </a:solidFill>
            </a:endParaRPr>
          </a:p>
          <a:p>
            <a:pPr indent="-311150" lvl="0" marL="457200" rtl="0" algn="l">
              <a:spcBef>
                <a:spcPts val="0"/>
              </a:spcBef>
              <a:spcAft>
                <a:spcPts val="0"/>
              </a:spcAft>
              <a:buSzPts val="1300"/>
              <a:buChar char="●"/>
            </a:pPr>
            <a:r>
              <a:rPr lang="en"/>
              <a:t>Alpine: —--------------</a:t>
            </a:r>
            <a:r>
              <a:rPr lang="en">
                <a:solidFill>
                  <a:srgbClr val="0090FF"/>
                </a:solidFill>
              </a:rPr>
              <a:t>Light Blue</a:t>
            </a:r>
            <a:endParaRPr>
              <a:solidFill>
                <a:srgbClr val="0090FF"/>
              </a:solidFill>
            </a:endParaRPr>
          </a:p>
          <a:p>
            <a:pPr indent="-311150" lvl="0" marL="457200" rtl="0" algn="l">
              <a:spcBef>
                <a:spcPts val="0"/>
              </a:spcBef>
              <a:spcAft>
                <a:spcPts val="0"/>
              </a:spcAft>
              <a:buSzPts val="1300"/>
              <a:buChar char="●"/>
            </a:pPr>
            <a:r>
              <a:rPr lang="en"/>
              <a:t>Red Bull Racing: —----</a:t>
            </a:r>
            <a:r>
              <a:rPr lang="en">
                <a:solidFill>
                  <a:srgbClr val="0600EF"/>
                </a:solidFill>
              </a:rPr>
              <a:t>Dark Blue</a:t>
            </a:r>
            <a:endParaRPr>
              <a:solidFill>
                <a:srgbClr val="0600EF"/>
              </a:solidFill>
            </a:endParaRPr>
          </a:p>
          <a:p>
            <a:pPr indent="-311150" lvl="0" marL="457200" rtl="0" algn="l">
              <a:spcBef>
                <a:spcPts val="0"/>
              </a:spcBef>
              <a:spcAft>
                <a:spcPts val="0"/>
              </a:spcAft>
              <a:buSzPts val="1300"/>
              <a:buChar char="●"/>
            </a:pPr>
            <a:r>
              <a:rPr lang="en"/>
              <a:t>Haas: —----------------White</a:t>
            </a:r>
            <a:endParaRPr/>
          </a:p>
          <a:p>
            <a:pPr indent="-311150" lvl="0" marL="457200" rtl="0" algn="l">
              <a:spcBef>
                <a:spcPts val="0"/>
              </a:spcBef>
              <a:spcAft>
                <a:spcPts val="0"/>
              </a:spcAft>
              <a:buSzPts val="1300"/>
              <a:buChar char="●"/>
            </a:pPr>
            <a:r>
              <a:rPr lang="en"/>
              <a:t>Aston Martin: —-------</a:t>
            </a:r>
            <a:r>
              <a:rPr lang="en">
                <a:solidFill>
                  <a:srgbClr val="006F62"/>
                </a:solidFill>
              </a:rPr>
              <a:t>Dark Blue/Green</a:t>
            </a:r>
            <a:endParaRPr>
              <a:solidFill>
                <a:srgbClr val="006F62"/>
              </a:solidFill>
            </a:endParaRPr>
          </a:p>
          <a:p>
            <a:pPr indent="-311150" lvl="0" marL="457200" rtl="0" algn="l">
              <a:spcBef>
                <a:spcPts val="0"/>
              </a:spcBef>
              <a:spcAft>
                <a:spcPts val="0"/>
              </a:spcAft>
              <a:buSzPts val="1300"/>
              <a:buChar char="●"/>
            </a:pPr>
            <a:r>
              <a:rPr lang="en"/>
              <a:t>Alpha Tauri: —---------</a:t>
            </a:r>
            <a:r>
              <a:rPr lang="en">
                <a:solidFill>
                  <a:srgbClr val="2B4562"/>
                </a:solidFill>
              </a:rPr>
              <a:t>Navy Blue</a:t>
            </a:r>
            <a:endParaRPr>
              <a:solidFill>
                <a:srgbClr val="2B4562"/>
              </a:solidFill>
            </a:endParaRPr>
          </a:p>
          <a:p>
            <a:pPr indent="-311150" lvl="0" marL="457200" rtl="0" algn="l">
              <a:spcBef>
                <a:spcPts val="0"/>
              </a:spcBef>
              <a:spcAft>
                <a:spcPts val="0"/>
              </a:spcAft>
              <a:buSzPts val="1300"/>
              <a:buChar char="●"/>
            </a:pPr>
            <a:r>
              <a:rPr lang="en"/>
              <a:t>McLaren: —------------</a:t>
            </a:r>
            <a:r>
              <a:rPr lang="en">
                <a:solidFill>
                  <a:srgbClr val="FF8700"/>
                </a:solidFill>
              </a:rPr>
              <a:t>Orange</a:t>
            </a:r>
            <a:endParaRPr>
              <a:solidFill>
                <a:srgbClr val="FF8700"/>
              </a:solidFill>
            </a:endParaRPr>
          </a:p>
          <a:p>
            <a:pPr indent="-311150" lvl="0" marL="457200" rtl="0" algn="l">
              <a:spcBef>
                <a:spcPts val="0"/>
              </a:spcBef>
              <a:spcAft>
                <a:spcPts val="0"/>
              </a:spcAft>
              <a:buSzPts val="1300"/>
              <a:buChar char="●"/>
            </a:pPr>
            <a:r>
              <a:rPr lang="en"/>
              <a:t>Alfa Romeo Racing: —-</a:t>
            </a:r>
            <a:r>
              <a:rPr lang="en">
                <a:solidFill>
                  <a:srgbClr val="900000"/>
                </a:solidFill>
              </a:rPr>
              <a:t>Maroon</a:t>
            </a:r>
            <a:endParaRPr>
              <a:solidFill>
                <a:srgbClr val="900000"/>
              </a:solidFill>
            </a:endParaRPr>
          </a:p>
          <a:p>
            <a:pPr indent="-311150" lvl="0" marL="457200" rtl="0" algn="l">
              <a:spcBef>
                <a:spcPts val="0"/>
              </a:spcBef>
              <a:spcAft>
                <a:spcPts val="0"/>
              </a:spcAft>
              <a:buSzPts val="1300"/>
              <a:buChar char="●"/>
            </a:pPr>
            <a:r>
              <a:rPr lang="en"/>
              <a:t>Williams: —------------</a:t>
            </a:r>
            <a:r>
              <a:rPr lang="en">
                <a:solidFill>
                  <a:srgbClr val="005AFF"/>
                </a:solidFill>
              </a:rPr>
              <a:t>Blue</a:t>
            </a:r>
            <a:endParaRPr>
              <a:solidFill>
                <a:srgbClr val="005A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16"/>
          <p:cNvPicPr preferRelativeResize="0"/>
          <p:nvPr/>
        </p:nvPicPr>
        <p:blipFill>
          <a:blip r:embed="rId3">
            <a:alphaModFix/>
          </a:blip>
          <a:stretch>
            <a:fillRect/>
          </a:stretch>
        </p:blipFill>
        <p:spPr>
          <a:xfrm>
            <a:off x="2477425" y="0"/>
            <a:ext cx="4189148" cy="1675250"/>
          </a:xfrm>
          <a:prstGeom prst="rect">
            <a:avLst/>
          </a:prstGeom>
          <a:noFill/>
          <a:ln>
            <a:noFill/>
          </a:ln>
        </p:spPr>
      </p:pic>
      <p:pic>
        <p:nvPicPr>
          <p:cNvPr id="296" name="Google Shape;296;p16"/>
          <p:cNvPicPr preferRelativeResize="0"/>
          <p:nvPr/>
        </p:nvPicPr>
        <p:blipFill>
          <a:blip r:embed="rId4">
            <a:alphaModFix/>
          </a:blip>
          <a:stretch>
            <a:fillRect/>
          </a:stretch>
        </p:blipFill>
        <p:spPr>
          <a:xfrm>
            <a:off x="2477411" y="1734125"/>
            <a:ext cx="4189215" cy="1675250"/>
          </a:xfrm>
          <a:prstGeom prst="rect">
            <a:avLst/>
          </a:prstGeom>
          <a:noFill/>
          <a:ln>
            <a:noFill/>
          </a:ln>
        </p:spPr>
      </p:pic>
      <p:pic>
        <p:nvPicPr>
          <p:cNvPr id="297" name="Google Shape;297;p16"/>
          <p:cNvPicPr preferRelativeResize="0"/>
          <p:nvPr/>
        </p:nvPicPr>
        <p:blipFill>
          <a:blip r:embed="rId5">
            <a:alphaModFix/>
          </a:blip>
          <a:stretch>
            <a:fillRect/>
          </a:stretch>
        </p:blipFill>
        <p:spPr>
          <a:xfrm>
            <a:off x="2477425" y="3468250"/>
            <a:ext cx="4189179" cy="1675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17"/>
          <p:cNvPicPr preferRelativeResize="0"/>
          <p:nvPr/>
        </p:nvPicPr>
        <p:blipFill>
          <a:blip r:embed="rId3">
            <a:alphaModFix/>
          </a:blip>
          <a:stretch>
            <a:fillRect/>
          </a:stretch>
        </p:blipFill>
        <p:spPr>
          <a:xfrm>
            <a:off x="2477425" y="0"/>
            <a:ext cx="4189143" cy="1675250"/>
          </a:xfrm>
          <a:prstGeom prst="rect">
            <a:avLst/>
          </a:prstGeom>
          <a:noFill/>
          <a:ln>
            <a:noFill/>
          </a:ln>
        </p:spPr>
      </p:pic>
      <p:pic>
        <p:nvPicPr>
          <p:cNvPr id="303" name="Google Shape;303;p17"/>
          <p:cNvPicPr preferRelativeResize="0"/>
          <p:nvPr/>
        </p:nvPicPr>
        <p:blipFill>
          <a:blip r:embed="rId4">
            <a:alphaModFix/>
          </a:blip>
          <a:stretch>
            <a:fillRect/>
          </a:stretch>
        </p:blipFill>
        <p:spPr>
          <a:xfrm>
            <a:off x="2477425" y="1734126"/>
            <a:ext cx="4189153" cy="1675250"/>
          </a:xfrm>
          <a:prstGeom prst="rect">
            <a:avLst/>
          </a:prstGeom>
          <a:noFill/>
          <a:ln>
            <a:noFill/>
          </a:ln>
        </p:spPr>
      </p:pic>
      <p:pic>
        <p:nvPicPr>
          <p:cNvPr id="304" name="Google Shape;304;p17"/>
          <p:cNvPicPr preferRelativeResize="0"/>
          <p:nvPr/>
        </p:nvPicPr>
        <p:blipFill>
          <a:blip r:embed="rId5">
            <a:alphaModFix/>
          </a:blip>
          <a:stretch>
            <a:fillRect/>
          </a:stretch>
        </p:blipFill>
        <p:spPr>
          <a:xfrm>
            <a:off x="2477438" y="3468249"/>
            <a:ext cx="4189112" cy="1675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Speed </a:t>
            </a:r>
            <a:endParaRPr/>
          </a:p>
        </p:txBody>
      </p:sp>
      <p:sp>
        <p:nvSpPr>
          <p:cNvPr id="310" name="Google Shape;310;p1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Formula 1 race track is usually divided into 3 sectors. </a:t>
            </a:r>
            <a:endParaRPr/>
          </a:p>
          <a:p>
            <a:pPr indent="-311150" lvl="0" marL="457200" rtl="0" algn="l">
              <a:spcBef>
                <a:spcPts val="0"/>
              </a:spcBef>
              <a:spcAft>
                <a:spcPts val="0"/>
              </a:spcAft>
              <a:buSzPts val="1300"/>
              <a:buChar char="●"/>
            </a:pPr>
            <a:r>
              <a:rPr lang="en"/>
              <a:t>The top speed for each sector is provided as well the top speed for the longest straight -&gt; this might be the same data for one of the sector top speeds, but since we took the mean of these data, and the condition is equal for everyone, we just included all the data to analyze.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Speed vs result plot for Bahrain race </a:t>
            </a:r>
            <a:endParaRPr/>
          </a:p>
        </p:txBody>
      </p:sp>
      <p:pic>
        <p:nvPicPr>
          <p:cNvPr id="316" name="Google Shape;316;p19"/>
          <p:cNvPicPr preferRelativeResize="0"/>
          <p:nvPr/>
        </p:nvPicPr>
        <p:blipFill>
          <a:blip r:embed="rId3">
            <a:alphaModFix/>
          </a:blip>
          <a:stretch>
            <a:fillRect/>
          </a:stretch>
        </p:blipFill>
        <p:spPr>
          <a:xfrm>
            <a:off x="170250" y="1597869"/>
            <a:ext cx="4401750" cy="3301306"/>
          </a:xfrm>
          <a:prstGeom prst="rect">
            <a:avLst/>
          </a:prstGeom>
          <a:noFill/>
          <a:ln>
            <a:noFill/>
          </a:ln>
        </p:spPr>
      </p:pic>
      <p:pic>
        <p:nvPicPr>
          <p:cNvPr id="317" name="Google Shape;317;p19"/>
          <p:cNvPicPr preferRelativeResize="0"/>
          <p:nvPr/>
        </p:nvPicPr>
        <p:blipFill>
          <a:blip r:embed="rId4">
            <a:alphaModFix/>
          </a:blip>
          <a:stretch>
            <a:fillRect/>
          </a:stretch>
        </p:blipFill>
        <p:spPr>
          <a:xfrm>
            <a:off x="4572000" y="1597875"/>
            <a:ext cx="4401750" cy="330131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Speed vs result plot for Saudi Arabian race</a:t>
            </a:r>
            <a:endParaRPr/>
          </a:p>
        </p:txBody>
      </p:sp>
      <p:pic>
        <p:nvPicPr>
          <p:cNvPr id="323" name="Google Shape;323;p20"/>
          <p:cNvPicPr preferRelativeResize="0"/>
          <p:nvPr/>
        </p:nvPicPr>
        <p:blipFill>
          <a:blip r:embed="rId3">
            <a:alphaModFix/>
          </a:blip>
          <a:stretch>
            <a:fillRect/>
          </a:stretch>
        </p:blipFill>
        <p:spPr>
          <a:xfrm>
            <a:off x="170250" y="1597863"/>
            <a:ext cx="4401750" cy="3301306"/>
          </a:xfrm>
          <a:prstGeom prst="rect">
            <a:avLst/>
          </a:prstGeom>
          <a:noFill/>
          <a:ln>
            <a:noFill/>
          </a:ln>
        </p:spPr>
      </p:pic>
      <p:pic>
        <p:nvPicPr>
          <p:cNvPr id="324" name="Google Shape;324;p20"/>
          <p:cNvPicPr preferRelativeResize="0"/>
          <p:nvPr/>
        </p:nvPicPr>
        <p:blipFill>
          <a:blip r:embed="rId4">
            <a:alphaModFix/>
          </a:blip>
          <a:stretch>
            <a:fillRect/>
          </a:stretch>
        </p:blipFill>
        <p:spPr>
          <a:xfrm>
            <a:off x="4572000" y="1628100"/>
            <a:ext cx="4321101" cy="3240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Speed vs result plot for Australian race</a:t>
            </a:r>
            <a:endParaRPr/>
          </a:p>
        </p:txBody>
      </p:sp>
      <p:pic>
        <p:nvPicPr>
          <p:cNvPr id="330" name="Google Shape;330;p21"/>
          <p:cNvPicPr preferRelativeResize="0"/>
          <p:nvPr/>
        </p:nvPicPr>
        <p:blipFill>
          <a:blip r:embed="rId3">
            <a:alphaModFix/>
          </a:blip>
          <a:stretch>
            <a:fillRect/>
          </a:stretch>
        </p:blipFill>
        <p:spPr>
          <a:xfrm>
            <a:off x="170250" y="1597863"/>
            <a:ext cx="4401750" cy="3301313"/>
          </a:xfrm>
          <a:prstGeom prst="rect">
            <a:avLst/>
          </a:prstGeom>
          <a:noFill/>
          <a:ln>
            <a:noFill/>
          </a:ln>
        </p:spPr>
      </p:pic>
      <p:pic>
        <p:nvPicPr>
          <p:cNvPr id="331" name="Google Shape;331;p21"/>
          <p:cNvPicPr preferRelativeResize="0"/>
          <p:nvPr/>
        </p:nvPicPr>
        <p:blipFill>
          <a:blip r:embed="rId4">
            <a:alphaModFix/>
          </a:blip>
          <a:stretch>
            <a:fillRect/>
          </a:stretch>
        </p:blipFill>
        <p:spPr>
          <a:xfrm>
            <a:off x="4580325" y="1597875"/>
            <a:ext cx="4401750" cy="330130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